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256" r:id="rId2"/>
    <p:sldId id="258" r:id="rId3"/>
    <p:sldId id="259" r:id="rId4"/>
    <p:sldId id="297" r:id="rId5"/>
    <p:sldId id="299" r:id="rId6"/>
    <p:sldId id="300" r:id="rId7"/>
    <p:sldId id="301" r:id="rId8"/>
    <p:sldId id="302" r:id="rId9"/>
    <p:sldId id="303" r:id="rId10"/>
    <p:sldId id="26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</p:sldIdLst>
  <p:sldSz cx="9144000" cy="5143500" type="screen16x9"/>
  <p:notesSz cx="6858000" cy="9144000"/>
  <p:embeddedFontLst>
    <p:embeddedFont>
      <p:font typeface="Catamaran Light" pitchFamily="2" charset="77"/>
      <p:regular r:id="rId23"/>
      <p:bold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Livvic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F7A79-E787-4718-856B-8CF5A70DF09D}">
  <a:tblStyle styleId="{A44F7A79-E787-4718-856B-8CF5A70DF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>
        <p:scale>
          <a:sx n="139" d="100"/>
          <a:sy n="139" d="100"/>
        </p:scale>
        <p:origin x="8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15702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0933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605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628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099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9451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8119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579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877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526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42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243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2282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724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776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056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550A5D6-A374-F69C-5E1F-0750FCC7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20" y="847700"/>
            <a:ext cx="3303630" cy="3525008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Jun Xiang Federico Zhou M: 941519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1410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Population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Pyramids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IL DATASET UTILIZZATO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1333D-BD4F-30B2-1288-13C04EDC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32" y="104360"/>
            <a:ext cx="1480358" cy="472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0157-6F1B-9000-95D2-90484B3A9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7" y="173934"/>
            <a:ext cx="1522118" cy="4636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77E15-D90B-67AD-D4E4-1DBAD10B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90" y="173934"/>
            <a:ext cx="1391868" cy="4514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IMPORTIAMO IL DATASET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22AB686-64C0-DC8F-4CCA-E27C1D3B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00" y="69084"/>
            <a:ext cx="3162608" cy="288518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47D9646-2A17-0027-FE64-0FAFB6AB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4355"/>
            <a:ext cx="9144000" cy="16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97288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GENERIAMO LA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4E9CADB0-E205-7F83-8916-51198F10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00" y="1667125"/>
            <a:ext cx="7525512" cy="2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3" y="-2365301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70962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73BA568-5C1F-1C13-541C-74029186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52" y="1423797"/>
            <a:ext cx="5067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UN’APPENDICE SULL’ETA’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6BF3F-866B-1642-1563-56475DDBB886}"/>
              </a:ext>
            </a:extLst>
          </p:cNvPr>
          <p:cNvSpPr txBox="1"/>
          <p:nvPr/>
        </p:nvSpPr>
        <p:spPr>
          <a:xfrm>
            <a:off x="1468826" y="1708962"/>
            <a:ext cx="687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Qual’è il miglior “indicatore” per prevedere il comportamento di una “persona media” ed il suo contributo sociale?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34522-073F-C41C-9BE1-92787F5DC741}"/>
              </a:ext>
            </a:extLst>
          </p:cNvPr>
          <p:cNvSpPr txBox="1"/>
          <p:nvPr/>
        </p:nvSpPr>
        <p:spPr>
          <a:xfrm>
            <a:off x="1648349" y="3122336"/>
            <a:ext cx="687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latin typeface="Livvic" pitchFamily="2" charset="77"/>
              </a:rPr>
              <a:t>Background culturale, professione, condizioni sociali, geografia, paese di appartenenza, propensione al risparmio</a:t>
            </a:r>
          </a:p>
        </p:txBody>
      </p:sp>
    </p:spTree>
    <p:extLst>
      <p:ext uri="{BB962C8B-B14F-4D97-AF65-F5344CB8AC3E}">
        <p14:creationId xmlns:p14="http://schemas.microsoft.com/office/powerpoint/2010/main" val="100613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577344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IL RISULTATO FINALE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36DEF11-4C6A-A98A-B158-806A390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84" y="0"/>
            <a:ext cx="4761099" cy="508014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25CAD2F-8D8C-E33A-2D6E-F48508662FAD}"/>
              </a:ext>
            </a:extLst>
          </p:cNvPr>
          <p:cNvSpPr/>
          <p:nvPr/>
        </p:nvSpPr>
        <p:spPr>
          <a:xfrm>
            <a:off x="5820035" y="1033272"/>
            <a:ext cx="299984" cy="1408176"/>
          </a:xfrm>
          <a:prstGeom prst="rightBrace">
            <a:avLst>
              <a:gd name="adj1" fmla="val 11735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2EC7117-0CA7-50FA-598F-BB5541354B72}"/>
              </a:ext>
            </a:extLst>
          </p:cNvPr>
          <p:cNvSpPr/>
          <p:nvPr/>
        </p:nvSpPr>
        <p:spPr>
          <a:xfrm>
            <a:off x="5820035" y="2441448"/>
            <a:ext cx="299984" cy="1225296"/>
          </a:xfrm>
          <a:prstGeom prst="rightBrace">
            <a:avLst>
              <a:gd name="adj1" fmla="val 1021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44AEFE0-D36C-6CDE-923A-872A02DA5940}"/>
              </a:ext>
            </a:extLst>
          </p:cNvPr>
          <p:cNvSpPr/>
          <p:nvPr/>
        </p:nvSpPr>
        <p:spPr>
          <a:xfrm>
            <a:off x="5820035" y="3666744"/>
            <a:ext cx="299984" cy="521208"/>
          </a:xfrm>
          <a:prstGeom prst="rightBrace">
            <a:avLst>
              <a:gd name="adj1" fmla="val 4343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CC35C4D-E628-CD4D-FB99-24EAED14AAA0}"/>
              </a:ext>
            </a:extLst>
          </p:cNvPr>
          <p:cNvSpPr/>
          <p:nvPr/>
        </p:nvSpPr>
        <p:spPr>
          <a:xfrm>
            <a:off x="5822718" y="4187952"/>
            <a:ext cx="299984" cy="603504"/>
          </a:xfrm>
          <a:prstGeom prst="rightBrace">
            <a:avLst>
              <a:gd name="adj1" fmla="val 502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3EFC5-33F9-B220-2D0B-BCC81CBB7762}"/>
              </a:ext>
            </a:extLst>
          </p:cNvPr>
          <p:cNvSpPr txBox="1"/>
          <p:nvPr/>
        </p:nvSpPr>
        <p:spPr>
          <a:xfrm>
            <a:off x="6263640" y="1537305"/>
            <a:ext cx="12041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Pensionati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EFEE0-7BAE-B200-0228-D3EB5E59BC7C}"/>
              </a:ext>
            </a:extLst>
          </p:cNvPr>
          <p:cNvSpPr txBox="1"/>
          <p:nvPr/>
        </p:nvSpPr>
        <p:spPr>
          <a:xfrm>
            <a:off x="6263640" y="2805976"/>
            <a:ext cx="20601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Motore di un paese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E3E58-8E53-8824-C33D-3CC3B875C9C9}"/>
              </a:ext>
            </a:extLst>
          </p:cNvPr>
          <p:cNvSpPr txBox="1"/>
          <p:nvPr/>
        </p:nvSpPr>
        <p:spPr>
          <a:xfrm>
            <a:off x="6289587" y="3727293"/>
            <a:ext cx="25410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Studenti e neolavoratori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8D616-4875-57B5-5B02-60ABABAC36A9}"/>
              </a:ext>
            </a:extLst>
          </p:cNvPr>
          <p:cNvSpPr txBox="1"/>
          <p:nvPr/>
        </p:nvSpPr>
        <p:spPr>
          <a:xfrm>
            <a:off x="6289587" y="4267235"/>
            <a:ext cx="19992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700" dirty="0">
                <a:latin typeface="Livvic" pitchFamily="2" charset="77"/>
              </a:rPr>
              <a:t>Bambini e studenti</a:t>
            </a:r>
          </a:p>
        </p:txBody>
      </p:sp>
    </p:spTree>
    <p:extLst>
      <p:ext uri="{BB962C8B-B14F-4D97-AF65-F5344CB8AC3E}">
        <p14:creationId xmlns:p14="http://schemas.microsoft.com/office/powerpoint/2010/main" val="50297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43759" y="-3065021"/>
            <a:ext cx="1060953" cy="7982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47472" y="-841505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ESTENSIONI </a:t>
            </a:r>
            <a:r>
              <a:rPr lang="it-IT" dirty="0">
                <a:solidFill>
                  <a:schemeClr val="lt1"/>
                </a:solidFill>
              </a:rPr>
              <a:t>DE</a:t>
            </a:r>
            <a:r>
              <a:rPr lang="it-IT" sz="2800" dirty="0">
                <a:solidFill>
                  <a:schemeClr val="lt1"/>
                </a:solidFill>
              </a:rPr>
              <a:t>LLE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300A-4549-77AF-B772-9DB53818F7E8}"/>
              </a:ext>
            </a:extLst>
          </p:cNvPr>
          <p:cNvSpPr txBox="1"/>
          <p:nvPr/>
        </p:nvSpPr>
        <p:spPr>
          <a:xfrm>
            <a:off x="1508760" y="2132417"/>
            <a:ext cx="63093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Colour-coded population pyramids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Population pyramids con surplus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T" sz="2500" dirty="0">
                <a:latin typeface="Livvic" pitchFamily="2" charset="77"/>
              </a:rPr>
              <a:t>Animazioni con population pyramids</a:t>
            </a:r>
          </a:p>
        </p:txBody>
      </p:sp>
    </p:spTree>
    <p:extLst>
      <p:ext uri="{BB962C8B-B14F-4D97-AF65-F5344CB8AC3E}">
        <p14:creationId xmlns:p14="http://schemas.microsoft.com/office/powerpoint/2010/main" val="385634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376494" y="-2332286"/>
            <a:ext cx="1060953" cy="65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2772036" y="-841505"/>
            <a:ext cx="539355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COLOUR</a:t>
            </a:r>
            <a:r>
              <a:rPr lang="es" dirty="0">
                <a:solidFill>
                  <a:schemeClr val="lt1"/>
                </a:solidFill>
              </a:rPr>
              <a:t>-CODED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C6B8-3B92-3832-73E1-BF5D82A6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54" y="1578151"/>
            <a:ext cx="4037989" cy="28134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AC95F44-3059-92F0-CBB9-7E81E59D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58" y="1563970"/>
            <a:ext cx="2650038" cy="28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4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840781" y="-3229615"/>
            <a:ext cx="1060953" cy="7616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61614" y="-1188979"/>
            <a:ext cx="781812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POPULATION PYRAMIDS CON SURPLUS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57ECBB3-3BBD-8B0A-C90B-3ACDA675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90" y="1189536"/>
            <a:ext cx="5814733" cy="38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B8BDF1-A36C-C9C8-47FD-57BD0A9D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45" y="1725831"/>
            <a:ext cx="4644391" cy="998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65BBB-4B3F-C7CA-DBAF-94DCD7E04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44" y="2918437"/>
            <a:ext cx="4644391" cy="5240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958427F-A437-5483-48DF-8C35B2E8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0" y="3636284"/>
            <a:ext cx="4818036" cy="132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5FD23-A981-5EBB-567E-B06D61CC88D9}"/>
              </a:ext>
            </a:extLst>
          </p:cNvPr>
          <p:cNvSpPr txBox="1"/>
          <p:nvPr/>
        </p:nvSpPr>
        <p:spPr>
          <a:xfrm>
            <a:off x="6245352" y="1993392"/>
            <a:ext cx="213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Definizione del 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4B03E-FBFF-4D47-93DC-8E27B8E3851E}"/>
              </a:ext>
            </a:extLst>
          </p:cNvPr>
          <p:cNvSpPr txBox="1"/>
          <p:nvPr/>
        </p:nvSpPr>
        <p:spPr>
          <a:xfrm>
            <a:off x="6245352" y="2919252"/>
            <a:ext cx="183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Salvataggio dei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5EC29-C0A0-253B-399C-7F50A39F23CE}"/>
              </a:ext>
            </a:extLst>
          </p:cNvPr>
          <p:cNvSpPr txBox="1"/>
          <p:nvPr/>
        </p:nvSpPr>
        <p:spPr>
          <a:xfrm>
            <a:off x="6245352" y="4146477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Composizione della gif</a:t>
            </a:r>
          </a:p>
        </p:txBody>
      </p:sp>
    </p:spTree>
    <p:extLst>
      <p:ext uri="{BB962C8B-B14F-4D97-AF65-F5344CB8AC3E}">
        <p14:creationId xmlns:p14="http://schemas.microsoft.com/office/powerpoint/2010/main" val="246681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INDICE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347572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Basandoci su </a:t>
            </a:r>
            <a:r>
              <a:rPr lang="it-IT" dirty="0" err="1"/>
              <a:t>python</a:t>
            </a:r>
            <a:r>
              <a:rPr lang="it-IT" dirty="0"/>
              <a:t>, </a:t>
            </a:r>
            <a:r>
              <a:rPr lang="it-IT" dirty="0" err="1"/>
              <a:t>matplotlib</a:t>
            </a:r>
            <a:r>
              <a:rPr lang="it-IT" dirty="0"/>
              <a:t>, </a:t>
            </a:r>
            <a:r>
              <a:rPr lang="it-IT" dirty="0" err="1"/>
              <a:t>pyplot</a:t>
            </a:r>
            <a:r>
              <a:rPr lang="it-IT" dirty="0"/>
              <a:t>, </a:t>
            </a:r>
            <a:r>
              <a:rPr lang="it-IT" dirty="0" err="1"/>
              <a:t>seaborn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8" y="2061098"/>
            <a:ext cx="40863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COSTRUZIONE DI UNA POPULATION PYRAMID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0" y="387473"/>
            <a:ext cx="439030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SIGNIFICATO DI UNA POPULATION PYRAMID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Descrizione generale, e perché è chiamata una piramide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8881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TIPI DI POPULATION PYRAMID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276422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compressione, espansiva, stazionaria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8" y="2897911"/>
            <a:ext cx="49452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CONTENUTO INFORMATIVO DI UNA POPULATION PYRAMID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438621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 un’appendice sull’età, e perché l’età è un indicatore così importante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44577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ESTENSIONI DI POPULATION PYRAMIDS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408631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Colour-</a:t>
            </a:r>
            <a:r>
              <a:rPr lang="it-IT" dirty="0" err="1"/>
              <a:t>coded</a:t>
            </a:r>
            <a:r>
              <a:rPr lang="it-IT" dirty="0"/>
              <a:t>, con surplus, e animazioni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666619" y="-3042161"/>
            <a:ext cx="1060953" cy="7936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38912" y="-841505"/>
            <a:ext cx="772668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ANIMAZIONI CON POPULATION PYRAMIDS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70B7F55-EB9B-DD94-97DB-0C676970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80" y="1667122"/>
            <a:ext cx="4233872" cy="2822581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76E0AA-8009-8961-6DD3-109E62CB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1" y="1667124"/>
            <a:ext cx="4233869" cy="28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3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987552" y="2103120"/>
            <a:ext cx="3832098" cy="198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700" dirty="0"/>
              <a:t>Una </a:t>
            </a:r>
            <a:r>
              <a:rPr lang="it-IT" sz="1700" dirty="0" err="1"/>
              <a:t>Population</a:t>
            </a:r>
            <a:r>
              <a:rPr lang="it-IT" sz="1700" dirty="0"/>
              <a:t> </a:t>
            </a:r>
            <a:r>
              <a:rPr lang="it-IT" sz="1700" dirty="0" err="1"/>
              <a:t>Pyramid</a:t>
            </a:r>
            <a:r>
              <a:rPr lang="it-IT" sz="1700" dirty="0"/>
              <a:t> è un’illustrazione grafica utile per visualizzare la distribuzione demografica di una popolazione.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/>
              <a:t>- Asse X: distribuzione della popolazione</a:t>
            </a:r>
            <a:br>
              <a:rPr lang="it-IT" sz="1700" dirty="0"/>
            </a:br>
            <a:r>
              <a:rPr lang="it-IT" sz="1700" dirty="0"/>
              <a:t>- Asse Y: fasce di età 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680700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IL SIGNIFICATO DI UNA POPULATION PYRAMID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716FD-DB66-A25F-8B4D-0EE7D64E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63" y="173735"/>
            <a:ext cx="4268604" cy="4554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62100" y="91536"/>
            <a:ext cx="445755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 PERCHE’ PIRAMIDE ?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D1C38E1-BA4E-C593-2803-BE58C598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36" y="1704808"/>
            <a:ext cx="3359270" cy="301517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18534F2-0213-2034-6B87-4A445CB84EF7}"/>
              </a:ext>
            </a:extLst>
          </p:cNvPr>
          <p:cNvSpPr/>
          <p:nvPr/>
        </p:nvSpPr>
        <p:spPr>
          <a:xfrm>
            <a:off x="4078224" y="2770632"/>
            <a:ext cx="896112" cy="441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B0D90-45E5-11A8-0E52-44F3C10D4D1A}"/>
              </a:ext>
            </a:extLst>
          </p:cNvPr>
          <p:cNvSpPr txBox="1"/>
          <p:nvPr/>
        </p:nvSpPr>
        <p:spPr>
          <a:xfrm>
            <a:off x="1271016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Agriculture based society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2BCE2-7EFE-D7B1-7BA2-137360F2B469}"/>
              </a:ext>
            </a:extLst>
          </p:cNvPr>
          <p:cNvSpPr txBox="1"/>
          <p:nvPr/>
        </p:nvSpPr>
        <p:spPr>
          <a:xfrm>
            <a:off x="5978593" y="4719986"/>
            <a:ext cx="23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Developed society</a:t>
            </a:r>
          </a:p>
        </p:txBody>
      </p:sp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80AED417-8D91-3B8F-4439-32034658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5" y="1508760"/>
            <a:ext cx="3523769" cy="3211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342F0D-BC26-B42F-A201-FC70B23E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70" y="851298"/>
            <a:ext cx="3716124" cy="581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85E99E-1A13-3C48-4268-9F56EF9A4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20" y="789325"/>
            <a:ext cx="3716122" cy="6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3508326" y="-2347038"/>
            <a:ext cx="1057500" cy="6099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TIPI DI POPULATION PYRAMID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3BD5093-75BF-EDF7-B02E-D45ECA65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4" y="1354472"/>
            <a:ext cx="8071958" cy="30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BURKINA FASO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8E26738-DF3D-DB85-E610-CEC1D6EC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52" y="1190760"/>
            <a:ext cx="3611416" cy="3879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con carattere espansivo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basata sull’agricoltura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carente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infantile alto</a:t>
            </a:r>
          </a:p>
        </p:txBody>
      </p:sp>
    </p:spTree>
    <p:extLst>
      <p:ext uri="{BB962C8B-B14F-4D97-AF65-F5344CB8AC3E}">
        <p14:creationId xmlns:p14="http://schemas.microsoft.com/office/powerpoint/2010/main" val="16514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STATI UNITI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“sviluppato”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Alto tasso di immigrazione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5E524C-4FCB-D8BA-6653-AFE0B4E9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63" y="1189415"/>
            <a:ext cx="3563256" cy="37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ITALIA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in compressione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75605-D5B6-19F5-BC2C-AA2E023F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65" y="1190761"/>
            <a:ext cx="3603362" cy="38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4898214" y="-997625"/>
            <a:ext cx="1057500" cy="3319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472648" y="-1027050"/>
            <a:ext cx="561395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NORVEGIA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1EBB-80F7-196D-922C-D7157484390D}"/>
              </a:ext>
            </a:extLst>
          </p:cNvPr>
          <p:cNvSpPr txBox="1"/>
          <p:nvPr/>
        </p:nvSpPr>
        <p:spPr>
          <a:xfrm>
            <a:off x="5220521" y="1878239"/>
            <a:ext cx="37321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Livvic" pitchFamily="2" charset="77"/>
              </a:rPr>
              <a:t>Population pyramid stazionaria</a:t>
            </a:r>
          </a:p>
          <a:p>
            <a:endParaRPr lang="en-IT" dirty="0">
              <a:latin typeface="Livvic" pitchFamily="2" charset="7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Economia sviluppata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sviluppo alto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Sistema sanitario sviluppato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mortalità basso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T" dirty="0">
                <a:latin typeface="Livvic" pitchFamily="2" charset="77"/>
              </a:rPr>
              <a:t>Tasso di immigrazione nella media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4999D-D9C8-94C9-8ACE-F8CE9B46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32" y="1249344"/>
            <a:ext cx="3524118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331</Words>
  <Application>Microsoft Macintosh PowerPoint</Application>
  <PresentationFormat>On-screen Show (16:9)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Catamaran Light</vt:lpstr>
      <vt:lpstr>Fira Sans Extra Condensed Medium</vt:lpstr>
      <vt:lpstr>Livvic</vt:lpstr>
      <vt:lpstr>Arial</vt:lpstr>
      <vt:lpstr>Roboto</vt:lpstr>
      <vt:lpstr>Engineering Project Proposal by Slidesgo</vt:lpstr>
      <vt:lpstr>Population  Pyramids</vt:lpstr>
      <vt:lpstr>INDICE</vt:lpstr>
      <vt:lpstr>IL SIGNIFICATO DI UNA POPULATION PYRAMID</vt:lpstr>
      <vt:lpstr>MA PERCHE’ PIRAMIDE ?</vt:lpstr>
      <vt:lpstr>TIPI DI POPULATION PYRAMID</vt:lpstr>
      <vt:lpstr>BURKINA FASO</vt:lpstr>
      <vt:lpstr>STATI UNITI</vt:lpstr>
      <vt:lpstr>ITALIA</vt:lpstr>
      <vt:lpstr>NORVEGIA</vt:lpstr>
      <vt:lpstr>IL DATASET UTILIZZATO</vt:lpstr>
      <vt:lpstr>IMPORTIAMO IL DATASET</vt:lpstr>
      <vt:lpstr>GENERIAMO LA POPULATION PYRAMID</vt:lpstr>
      <vt:lpstr>IL RISULTATO FINALE</vt:lpstr>
      <vt:lpstr>UN’APPENDICE SULL’ETA’</vt:lpstr>
      <vt:lpstr>IL RISULTATO FINALE</vt:lpstr>
      <vt:lpstr>ESTENSIONI DELLE POPULATION PYRAMIDS</vt:lpstr>
      <vt:lpstr>COLOUR-CODED</vt:lpstr>
      <vt:lpstr>POPULATION PYRAMIDS CON SURPLUS</vt:lpstr>
      <vt:lpstr>ANIMAZIONI CON POPULATION PYRAMIDS</vt:lpstr>
      <vt:lpstr>ANIMAZIONI CON POPULATION PYRAMIDS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 Pyramids</dc:title>
  <cp:lastModifiedBy>Jun Xiang Federico Zhou</cp:lastModifiedBy>
  <cp:revision>13</cp:revision>
  <dcterms:modified xsi:type="dcterms:W3CDTF">2022-05-25T13:46:40Z</dcterms:modified>
</cp:coreProperties>
</file>